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8"/>
  </p:notesMasterIdLst>
  <p:handoutMasterIdLst>
    <p:handoutMasterId r:id="rId9"/>
  </p:handoutMasterIdLst>
  <p:sldIdLst>
    <p:sldId id="258" r:id="rId5"/>
    <p:sldId id="440" r:id="rId6"/>
    <p:sldId id="439" r:id="rId7"/>
  </p:sldIdLst>
  <p:sldSz cx="12192000" cy="6858000"/>
  <p:notesSz cx="6858000" cy="9144000"/>
  <p:embeddedFontLst>
    <p:embeddedFont>
      <p:font typeface="Avenir Black" panose="02000503020000020003" pitchFamily="2" charset="0"/>
      <p:bold r:id="rId10"/>
      <p:italic r:id="rId11"/>
      <p:boldItalic r:id="rId12"/>
    </p:embeddedFont>
    <p:embeddedFont>
      <p:font typeface="Avenir Book" panose="02000503020000020003" pitchFamily="2" charset="0"/>
      <p:regular r:id="rId13"/>
      <p:italic r:id="rId14"/>
    </p:embeddedFont>
    <p:embeddedFont>
      <p:font typeface="Avenir Next LT Pro" panose="020B0504020202020204" pitchFamily="34" charset="77"/>
      <p:regular r:id="rId15"/>
      <p:bold r:id="rId16"/>
      <p:italic r:id="rId17"/>
      <p:boldItalic r:id="rId18"/>
    </p:embeddedFont>
    <p:embeddedFont>
      <p:font typeface="Avenir Next LT Pro Demi" panose="020B0504020202020204" pitchFamily="34" charset="77"/>
      <p:regular r:id="rId19"/>
      <p:bold r:id="rId20"/>
      <p:italic r:id="rId21"/>
      <p:boldItalic r:id="rId22"/>
    </p:embeddedFont>
    <p:embeddedFont>
      <p:font typeface="Mercury Display" pitchFamily="2"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8C8"/>
    <a:srgbClr val="EDEBED"/>
    <a:srgbClr val="7F7F7F"/>
    <a:srgbClr val="D1D2D6"/>
    <a:srgbClr val="F8009B"/>
    <a:srgbClr val="03FF9E"/>
    <a:srgbClr val="FCA7F6"/>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89C79C-AD01-1E4A-87EE-8BCB59EC2475}" v="5" dt="2024-07-29T01:46:59.886"/>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6"/>
    <p:restoredTop sz="80000"/>
  </p:normalViewPr>
  <p:slideViewPr>
    <p:cSldViewPr snapToGrid="0" showGuides="1">
      <p:cViewPr>
        <p:scale>
          <a:sx n="400" d="100"/>
          <a:sy n="400" d="100"/>
        </p:scale>
        <p:origin x="104" y="144"/>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customXml" Target="../customXml/item3.xml"/><Relationship Id="rId21"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24" Type="http://schemas.openxmlformats.org/officeDocument/2006/relationships/font" Target="fonts/font15.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ey Hodde" userId="8a284755-6ca3-4232-b9fd-620ae3036a9d" providerId="ADAL" clId="{CF89C79C-AD01-1E4A-87EE-8BCB59EC2475}"/>
    <pc:docChg chg="undo custSel modSld">
      <pc:chgData name="Haley Hodde" userId="8a284755-6ca3-4232-b9fd-620ae3036a9d" providerId="ADAL" clId="{CF89C79C-AD01-1E4A-87EE-8BCB59EC2475}" dt="2024-07-29T01:51:55.197" v="27" actId="18131"/>
      <pc:docMkLst>
        <pc:docMk/>
      </pc:docMkLst>
      <pc:sldChg chg="modSp mod">
        <pc:chgData name="Haley Hodde" userId="8a284755-6ca3-4232-b9fd-620ae3036a9d" providerId="ADAL" clId="{CF89C79C-AD01-1E4A-87EE-8BCB59EC2475}" dt="2024-07-29T01:46:13.134" v="18" actId="18131"/>
        <pc:sldMkLst>
          <pc:docMk/>
          <pc:sldMk cId="699008341" sldId="258"/>
        </pc:sldMkLst>
        <pc:spChg chg="mod">
          <ac:chgData name="Haley Hodde" userId="8a284755-6ca3-4232-b9fd-620ae3036a9d" providerId="ADAL" clId="{CF89C79C-AD01-1E4A-87EE-8BCB59EC2475}" dt="2024-07-25T21:08:21.124" v="0" actId="20577"/>
          <ac:spMkLst>
            <pc:docMk/>
            <pc:sldMk cId="699008341" sldId="258"/>
            <ac:spMk id="8" creationId="{E308A731-9170-AFE2-A634-96488BF0CB65}"/>
          </ac:spMkLst>
        </pc:spChg>
        <pc:picChg chg="mod modCrop">
          <ac:chgData name="Haley Hodde" userId="8a284755-6ca3-4232-b9fd-620ae3036a9d" providerId="ADAL" clId="{CF89C79C-AD01-1E4A-87EE-8BCB59EC2475}" dt="2024-07-29T01:46:13.134" v="18" actId="18131"/>
          <ac:picMkLst>
            <pc:docMk/>
            <pc:sldMk cId="699008341" sldId="258"/>
            <ac:picMk id="11" creationId="{8508A752-18CB-0CC6-50B8-491550917D4B}"/>
          </ac:picMkLst>
        </pc:picChg>
      </pc:sldChg>
      <pc:sldChg chg="modSp mod">
        <pc:chgData name="Haley Hodde" userId="8a284755-6ca3-4232-b9fd-620ae3036a9d" providerId="ADAL" clId="{CF89C79C-AD01-1E4A-87EE-8BCB59EC2475}" dt="2024-07-29T01:46:44.550" v="21" actId="18131"/>
        <pc:sldMkLst>
          <pc:docMk/>
          <pc:sldMk cId="3724286665" sldId="439"/>
        </pc:sldMkLst>
        <pc:picChg chg="mod modCrop">
          <ac:chgData name="Haley Hodde" userId="8a284755-6ca3-4232-b9fd-620ae3036a9d" providerId="ADAL" clId="{CF89C79C-AD01-1E4A-87EE-8BCB59EC2475}" dt="2024-07-29T01:46:44.550" v="21" actId="18131"/>
          <ac:picMkLst>
            <pc:docMk/>
            <pc:sldMk cId="3724286665" sldId="439"/>
            <ac:picMk id="11" creationId="{8508A752-18CB-0CC6-50B8-491550917D4B}"/>
          </ac:picMkLst>
        </pc:picChg>
      </pc:sldChg>
      <pc:sldChg chg="modSp mod">
        <pc:chgData name="Haley Hodde" userId="8a284755-6ca3-4232-b9fd-620ae3036a9d" providerId="ADAL" clId="{CF89C79C-AD01-1E4A-87EE-8BCB59EC2475}" dt="2024-07-29T01:51:55.197" v="27" actId="18131"/>
        <pc:sldMkLst>
          <pc:docMk/>
          <pc:sldMk cId="802861282" sldId="440"/>
        </pc:sldMkLst>
        <pc:spChg chg="mod">
          <ac:chgData name="Haley Hodde" userId="8a284755-6ca3-4232-b9fd-620ae3036a9d" providerId="ADAL" clId="{CF89C79C-AD01-1E4A-87EE-8BCB59EC2475}" dt="2024-07-25T21:08:38.613" v="1" actId="20577"/>
          <ac:spMkLst>
            <pc:docMk/>
            <pc:sldMk cId="802861282" sldId="440"/>
            <ac:spMk id="8" creationId="{E308A731-9170-AFE2-A634-96488BF0CB65}"/>
          </ac:spMkLst>
        </pc:spChg>
        <pc:picChg chg="mod modCrop">
          <ac:chgData name="Haley Hodde" userId="8a284755-6ca3-4232-b9fd-620ae3036a9d" providerId="ADAL" clId="{CF89C79C-AD01-1E4A-87EE-8BCB59EC2475}" dt="2024-07-29T01:51:55.197" v="27" actId="18131"/>
          <ac:picMkLst>
            <pc:docMk/>
            <pc:sldMk cId="802861282" sldId="440"/>
            <ac:picMk id="11" creationId="{8508A752-18CB-0CC6-50B8-491550917D4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7/25/24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7/25/24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2</a:t>
            </a:fld>
            <a:endParaRPr lang="en-US" dirty="0"/>
          </a:p>
        </p:txBody>
      </p:sp>
    </p:spTree>
    <p:extLst>
      <p:ext uri="{BB962C8B-B14F-4D97-AF65-F5344CB8AC3E}">
        <p14:creationId xmlns:p14="http://schemas.microsoft.com/office/powerpoint/2010/main" val="1742645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7/25/24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7/25/24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7/25/24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7/25/24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7/25/24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7/25/24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7/25/24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7/25/24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7/25/24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7/25/24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7/25/24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7/25/24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7/25/24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7/25/24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7/25/24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7/25/24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7/25/24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Haley </a:t>
            </a:r>
            <a:r>
              <a:rPr lang="en-US" sz="2600" b="1" dirty="0" err="1">
                <a:solidFill>
                  <a:schemeClr val="accent1"/>
                </a:solidFill>
              </a:rPr>
              <a:t>Hodde</a:t>
            </a:r>
            <a:r>
              <a:rPr lang="en-US" sz="2600" b="1" dirty="0">
                <a:solidFill>
                  <a:schemeClr val="accent1"/>
                </a:solidFill>
              </a:rPr>
              <a:t> </a:t>
            </a:r>
            <a:br>
              <a:rPr lang="en-US" sz="3200" b="1" dirty="0">
                <a:latin typeface="Avenir Black" panose="02000503020000020003" pitchFamily="2" charset="0"/>
              </a:rPr>
            </a:br>
            <a:r>
              <a:rPr lang="en-US" sz="1600" dirty="0">
                <a:solidFill>
                  <a:schemeClr val="tx2"/>
                </a:solidFill>
                <a:latin typeface="+mn-lt"/>
              </a:rPr>
              <a:t>Sr. Consultant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229943"/>
            <a:ext cx="3324225" cy="2200602"/>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dirty="0">
                <a:solidFill>
                  <a:schemeClr val="tx1">
                    <a:lumMod val="50000"/>
                    <a:lumOff val="50000"/>
                  </a:schemeClr>
                </a:solidFill>
              </a:rPr>
              <a:t>Talent Optimization, Workshop Design &amp; Facilitation, </a:t>
            </a:r>
            <a:r>
              <a:rPr lang="en-US" sz="1100" i="0" dirty="0">
                <a:solidFill>
                  <a:schemeClr val="tx1">
                    <a:lumMod val="50000"/>
                    <a:lumOff val="50000"/>
                  </a:schemeClr>
                </a:solidFill>
              </a:rPr>
              <a:t>Change Management, </a:t>
            </a:r>
            <a:r>
              <a:rPr lang="en-US" sz="1100" dirty="0">
                <a:solidFill>
                  <a:schemeClr val="tx1">
                    <a:lumMod val="50000"/>
                    <a:lumOff val="50000"/>
                  </a:schemeClr>
                </a:solidFill>
              </a:rPr>
              <a:t>Strategic Communications, Business Analysis,</a:t>
            </a:r>
            <a:r>
              <a:rPr lang="en-US" sz="1100" i="0" dirty="0">
                <a:solidFill>
                  <a:schemeClr val="tx1">
                    <a:lumMod val="50000"/>
                    <a:lumOff val="50000"/>
                  </a:schemeClr>
                </a:solidFill>
              </a:rPr>
              <a:t> Due Diligence, Organizational Design, Process Design / Optimization, Graphic Design and Marketing</a:t>
            </a:r>
          </a:p>
          <a:p>
            <a:endParaRPr lang="en-US" sz="1100" i="0" dirty="0"/>
          </a:p>
          <a:p>
            <a:r>
              <a:rPr lang="en-US" sz="1100" i="0" dirty="0">
                <a:solidFill>
                  <a:schemeClr val="tx2"/>
                </a:solidFill>
                <a:latin typeface="+mj-lt"/>
              </a:rPr>
              <a:t>Qualifications</a:t>
            </a:r>
            <a:endParaRPr lang="en-US" sz="1100" i="0" dirty="0"/>
          </a:p>
          <a:p>
            <a:r>
              <a:rPr lang="en-US" sz="1100" i="0" dirty="0">
                <a:solidFill>
                  <a:schemeClr val="tx1">
                    <a:lumMod val="50000"/>
                    <a:lumOff val="50000"/>
                  </a:schemeClr>
                </a:solidFill>
              </a:rPr>
              <a:t>A business transformation Consultant with experience in improving operationa</a:t>
            </a:r>
            <a:r>
              <a:rPr lang="en-US" sz="1100" dirty="0">
                <a:solidFill>
                  <a:schemeClr val="tx1">
                    <a:lumMod val="50000"/>
                    <a:lumOff val="50000"/>
                  </a:schemeClr>
                </a:solidFill>
              </a:rPr>
              <a:t>l efficiency, employee performance and talent optimization, and driving positive outcomes for organizational change.</a:t>
            </a:r>
            <a:endParaRPr lang="en-US" sz="1100" i="0" dirty="0">
              <a:solidFill>
                <a:schemeClr val="tx1">
                  <a:lumMod val="50000"/>
                  <a:lumOff val="50000"/>
                </a:schemeClr>
              </a:solidFill>
              <a:highlight>
                <a:srgbClr val="EDEBED"/>
              </a:highlight>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422188"/>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i="0" dirty="0">
                <a:solidFill>
                  <a:schemeClr val="tx1">
                    <a:lumMod val="50000"/>
                    <a:lumOff val="50000"/>
                  </a:schemeClr>
                </a:solidFill>
              </a:rPr>
              <a:t>Electric Utility</a:t>
            </a:r>
            <a:r>
              <a:rPr lang="en-US" sz="1100" dirty="0">
                <a:solidFill>
                  <a:schemeClr val="tx1">
                    <a:lumMod val="50000"/>
                    <a:lumOff val="50000"/>
                  </a:schemeClr>
                </a:solidFill>
              </a:rPr>
              <a:t> | Healthcare | Commercial Real Estate | Construction | Nonprofit  </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1947505"/>
            <a:ext cx="3324224" cy="1938992"/>
          </a:xfrm>
          <a:prstGeom prst="rect">
            <a:avLst/>
          </a:prstGeom>
          <a:noFill/>
        </p:spPr>
        <p:txBody>
          <a:bodyPr wrap="square" lIns="0" tIns="0" rIns="0" bIns="0" rtlCol="0">
            <a:spAutoFit/>
          </a:bodyPr>
          <a:lstStyle/>
          <a:p>
            <a:r>
              <a:rPr lang="en-US" sz="1400" kern="100" dirty="0">
                <a:solidFill>
                  <a:srgbClr val="242834"/>
                </a:solidFill>
                <a:effectLst/>
                <a:latin typeface="Avenir Book" panose="02000503020000020003" pitchFamily="2" charset="0"/>
                <a:ea typeface="Aptos" panose="020B0004020202020204" pitchFamily="34" charset="0"/>
                <a:cs typeface="Times New Roman" panose="02020603050405020304" pitchFamily="18" charset="0"/>
              </a:rPr>
              <a:t>Haley joined the Bridge in July 2024, bringing with her a diverse set of experiences in business transformation. Her approach is personable and curious. She partners with her clients to develop strategic, thoughtful and creative solutions that blend industry wisdom with innovation.</a:t>
            </a:r>
            <a:endParaRPr lang="en-US" sz="1400" kern="100" dirty="0">
              <a:effectLst/>
              <a:latin typeface="Avenir Book" panose="02000503020000020003" pitchFamily="2" charset="0"/>
              <a:ea typeface="Aptos" panose="020B0004020202020204" pitchFamily="34" charset="0"/>
              <a:cs typeface="Times New Roman" panose="02020603050405020304" pitchFamily="18" charset="0"/>
            </a:endParaRPr>
          </a:p>
          <a:p>
            <a:endParaRPr lang="en-US" sz="1400" b="0" i="0" dirty="0">
              <a:solidFill>
                <a:schemeClr val="tx2"/>
              </a:solidFill>
              <a:highlight>
                <a:srgbClr val="EDEBED"/>
              </a:highlight>
              <a:latin typeface="Avenir Book" panose="02000503020000020003" pitchFamily="2" charset="0"/>
            </a:endParaRP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rotWithShape="1">
          <a:blip r:embed="rId3"/>
          <a:srcRect l="19991" t="268" r="19783" b="9348"/>
          <a:stretch/>
        </p:blipFill>
        <p:spPr>
          <a:xfrm>
            <a:off x="1146174" y="462987"/>
            <a:ext cx="1336675" cy="1335300"/>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00797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err="1"/>
              <a:t>Haley.hodde</a:t>
            </a:r>
            <a:r>
              <a:rPr lang="en-US" sz="1100" b="0" i="0" kern="1200" dirty="0" err="1">
                <a:solidFill>
                  <a:schemeClr val="tx1"/>
                </a:solidFill>
              </a:rPr>
              <a:t>@thebridge.com</a:t>
            </a:r>
            <a:endParaRPr lang="en-US" sz="11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b="0" i="0" dirty="0"/>
              <a:t>(214) 469-6892</a:t>
            </a:r>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b="0" i="0" dirty="0"/>
              <a:t>Dallas, Texas</a:t>
            </a:r>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970550"/>
            <a:ext cx="6684961" cy="3554819"/>
          </a:xfrm>
          <a:prstGeom prst="rect">
            <a:avLst/>
          </a:prstGeom>
          <a:noFill/>
        </p:spPr>
        <p:txBody>
          <a:bodyPr wrap="square" lIns="0" tIns="0" rIns="0" bIns="0" rtlCol="0">
            <a:spAutoFit/>
          </a:bodyPr>
          <a:lstStyle/>
          <a:p>
            <a:r>
              <a:rPr lang="en-US" sz="1100" dirty="0">
                <a:solidFill>
                  <a:schemeClr val="tx2"/>
                </a:solidFill>
                <a:latin typeface="+mj-lt"/>
              </a:rPr>
              <a:t>Talent Development | Utilities</a:t>
            </a:r>
            <a:endParaRPr lang="en-US" sz="110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50000"/>
                    <a:lumOff val="50000"/>
                  </a:schemeClr>
                </a:solidFill>
              </a:rPr>
              <a:t>Drove the realization of company values by crafting innovative leadership development curriculums, review cycle materials, and continuous performance management plans to empower a goal-oriented growth culture.</a:t>
            </a:r>
          </a:p>
          <a:p>
            <a:endParaRPr lang="en-US" sz="1100" dirty="0">
              <a:solidFill>
                <a:schemeClr val="tx1">
                  <a:lumMod val="50000"/>
                  <a:lumOff val="50000"/>
                </a:schemeClr>
              </a:solidFill>
              <a:highlight>
                <a:srgbClr val="EDEBED"/>
              </a:highlight>
            </a:endParaRPr>
          </a:p>
          <a:p>
            <a:r>
              <a:rPr lang="en-US" sz="1100" dirty="0">
                <a:solidFill>
                  <a:schemeClr val="tx2"/>
                </a:solidFill>
                <a:latin typeface="+mj-lt"/>
              </a:rPr>
              <a:t>Change Management and Process Optimization | Healthcare</a:t>
            </a:r>
            <a:endParaRPr lang="en-US" sz="110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50000"/>
                    <a:lumOff val="50000"/>
                  </a:schemeClr>
                </a:solidFill>
              </a:rPr>
              <a:t>Change Management: Developed communications and training material in support of organization-wide change from a paper tracking process to digital record software in compliance with industry standard processes.</a:t>
            </a:r>
          </a:p>
          <a:p>
            <a:pPr marL="171450" indent="-171450">
              <a:buFont typeface="Arial" panose="020B0604020202020204" pitchFamily="34" charset="0"/>
              <a:buChar char="•"/>
            </a:pPr>
            <a:r>
              <a:rPr lang="en-US" sz="1100" dirty="0">
                <a:solidFill>
                  <a:schemeClr val="tx1">
                    <a:lumMod val="50000"/>
                    <a:lumOff val="50000"/>
                  </a:schemeClr>
                </a:solidFill>
              </a:rPr>
              <a:t>Process Optimization: Conducted 20+ discovery and design workshops, reimagining their product lifecycle to align with use cases and support business growth initiatives. Developed data structure framework to support execution of the strategy.</a:t>
            </a:r>
          </a:p>
          <a:p>
            <a:pPr marL="171450" indent="-171450">
              <a:buFont typeface="Arial" panose="020B0604020202020204" pitchFamily="34" charset="0"/>
              <a:buChar char="•"/>
            </a:pPr>
            <a:endParaRPr lang="en-US" sz="1100" dirty="0">
              <a:solidFill>
                <a:schemeClr val="tx1">
                  <a:lumMod val="50000"/>
                  <a:lumOff val="50000"/>
                </a:schemeClr>
              </a:solidFill>
              <a:highlight>
                <a:srgbClr val="EDEBED"/>
              </a:highlight>
            </a:endParaRPr>
          </a:p>
          <a:p>
            <a:r>
              <a:rPr lang="en-US" sz="1100" dirty="0">
                <a:solidFill>
                  <a:schemeClr val="tx2"/>
                </a:solidFill>
                <a:latin typeface="+mj-lt"/>
              </a:rPr>
              <a:t>Organization Development and Marketing | Commercial Real Estate Construction</a:t>
            </a:r>
            <a:endParaRPr lang="en-US" sz="1100" dirty="0">
              <a:solidFill>
                <a:schemeClr val="tx1">
                  <a:lumMod val="50000"/>
                  <a:lumOff val="50000"/>
                </a:schemeClr>
              </a:solidFill>
            </a:endParaRPr>
          </a:p>
          <a:p>
            <a:pPr marL="171450" indent="-171450">
              <a:buFont typeface="Arial" panose="020B0604020202020204" pitchFamily="34" charset="0"/>
              <a:buChar char="•"/>
            </a:pPr>
            <a:r>
              <a:rPr lang="en-US" sz="1100" dirty="0">
                <a:solidFill>
                  <a:schemeClr val="tx1">
                    <a:lumMod val="50000"/>
                    <a:lumOff val="50000"/>
                  </a:schemeClr>
                </a:solidFill>
              </a:rPr>
              <a:t>Organizational Development: Restructured company organization to clarify responsibility, eliminate redundant processes, and highlight opportunities for growth. Recruited for and successfully filled the first phase of new positions during the height of an industry-wide staffing shortage, systematizing the hiring and review process along the way. </a:t>
            </a:r>
          </a:p>
          <a:p>
            <a:pPr marL="171450" indent="-171450">
              <a:buFont typeface="Arial" panose="020B0604020202020204" pitchFamily="34" charset="0"/>
              <a:buChar char="•"/>
            </a:pPr>
            <a:r>
              <a:rPr lang="en-US" sz="1100" dirty="0">
                <a:solidFill>
                  <a:schemeClr val="tx1">
                    <a:lumMod val="50000"/>
                    <a:lumOff val="50000"/>
                  </a:schemeClr>
                </a:solidFill>
              </a:rPr>
              <a:t>Marketing and Branding: </a:t>
            </a:r>
            <a:r>
              <a:rPr lang="en-US" sz="1100" b="0" i="0" u="none" strike="noStrike" dirty="0">
                <a:solidFill>
                  <a:schemeClr val="tx1">
                    <a:lumMod val="50000"/>
                    <a:lumOff val="50000"/>
                  </a:schemeClr>
                </a:solidFill>
                <a:effectLst/>
              </a:rPr>
              <a:t>Directed company rebrand, leading research, strategy and design.  Established mission and vision statements, migrated and rebuilt website, and managed the production of visual assets and print collateral to reach a new target audience.</a:t>
            </a:r>
            <a:endParaRPr lang="en-US" sz="1100" dirty="0">
              <a:solidFill>
                <a:schemeClr val="tx1">
                  <a:lumMod val="50000"/>
                  <a:lumOff val="50000"/>
                </a:schemeClr>
              </a:solidFill>
              <a:highlight>
                <a:srgbClr val="EDEBED"/>
              </a:highlight>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Tree>
    <p:extLst>
      <p:ext uri="{BB962C8B-B14F-4D97-AF65-F5344CB8AC3E}">
        <p14:creationId xmlns:p14="http://schemas.microsoft.com/office/powerpoint/2010/main" val="69900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160919" y="409575"/>
            <a:ext cx="3105784" cy="749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Haley </a:t>
            </a:r>
            <a:r>
              <a:rPr lang="en-US" sz="2600" b="1" dirty="0" err="1">
                <a:solidFill>
                  <a:schemeClr val="accent1"/>
                </a:solidFill>
              </a:rPr>
              <a:t>Hodde</a:t>
            </a:r>
            <a:br>
              <a:rPr lang="en-US" sz="3200" b="1" dirty="0">
                <a:latin typeface="Avenir Black" panose="02000503020000020003" pitchFamily="2" charset="0"/>
              </a:rPr>
            </a:br>
            <a:r>
              <a:rPr lang="en-US" sz="1600" dirty="0">
                <a:solidFill>
                  <a:schemeClr val="tx2"/>
                </a:solidFill>
                <a:latin typeface="+mn-lt"/>
              </a:rPr>
              <a:t>Sr. Consultant — Acceleration</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1909041"/>
            <a:ext cx="2674939" cy="2954655"/>
          </a:xfrm>
          <a:prstGeom prst="rect">
            <a:avLst/>
          </a:prstGeom>
          <a:noFill/>
        </p:spPr>
        <p:txBody>
          <a:bodyPr wrap="square" lIns="0" tIns="0" rIns="0" bIns="0" rtlCol="0">
            <a:spAutoFit/>
          </a:bodyPr>
          <a:lstStyle/>
          <a:p>
            <a:r>
              <a:rPr lang="en-US" sz="1200" i="0" dirty="0">
                <a:solidFill>
                  <a:schemeClr val="tx2"/>
                </a:solidFill>
                <a:latin typeface="+mj-lt"/>
              </a:rPr>
              <a:t>Functional Skills</a:t>
            </a:r>
          </a:p>
          <a:p>
            <a:r>
              <a:rPr lang="en-US" sz="1200" dirty="0">
                <a:solidFill>
                  <a:schemeClr val="tx1">
                    <a:lumMod val="50000"/>
                    <a:lumOff val="50000"/>
                  </a:schemeClr>
                </a:solidFill>
              </a:rPr>
              <a:t>Talent Optimization, Workshop Design &amp; Facilitation, </a:t>
            </a:r>
            <a:r>
              <a:rPr lang="en-US" sz="1200" i="0" dirty="0">
                <a:solidFill>
                  <a:schemeClr val="tx1">
                    <a:lumMod val="50000"/>
                    <a:lumOff val="50000"/>
                  </a:schemeClr>
                </a:solidFill>
              </a:rPr>
              <a:t>Change Management, </a:t>
            </a:r>
            <a:r>
              <a:rPr lang="en-US" sz="1200" dirty="0">
                <a:solidFill>
                  <a:schemeClr val="tx1">
                    <a:lumMod val="50000"/>
                    <a:lumOff val="50000"/>
                  </a:schemeClr>
                </a:solidFill>
              </a:rPr>
              <a:t>Strategic Communications, Business Analysis,</a:t>
            </a:r>
            <a:r>
              <a:rPr lang="en-US" sz="1200" i="0" dirty="0">
                <a:solidFill>
                  <a:schemeClr val="tx1">
                    <a:lumMod val="50000"/>
                    <a:lumOff val="50000"/>
                  </a:schemeClr>
                </a:solidFill>
              </a:rPr>
              <a:t> Due Diligence,</a:t>
            </a:r>
          </a:p>
          <a:p>
            <a:r>
              <a:rPr lang="en-US" sz="1200" i="0" dirty="0">
                <a:solidFill>
                  <a:schemeClr val="tx1">
                    <a:lumMod val="50000"/>
                    <a:lumOff val="50000"/>
                  </a:schemeClr>
                </a:solidFill>
              </a:rPr>
              <a:t>Organizational Design, Process Design / Optimization, Graphic Design and Marketing</a:t>
            </a:r>
          </a:p>
          <a:p>
            <a:endParaRPr lang="en-US" sz="1200" i="0" dirty="0"/>
          </a:p>
          <a:p>
            <a:r>
              <a:rPr lang="en-US" sz="1200" i="0" dirty="0">
                <a:solidFill>
                  <a:schemeClr val="tx2"/>
                </a:solidFill>
                <a:latin typeface="+mj-lt"/>
              </a:rPr>
              <a:t>Qualifications</a:t>
            </a:r>
            <a:endParaRPr lang="en-US" sz="1200" i="0" dirty="0"/>
          </a:p>
          <a:p>
            <a:r>
              <a:rPr lang="en-US" sz="1200" i="0" dirty="0">
                <a:solidFill>
                  <a:schemeClr val="tx1">
                    <a:lumMod val="50000"/>
                    <a:lumOff val="50000"/>
                  </a:schemeClr>
                </a:solidFill>
              </a:rPr>
              <a:t>A business transformation Consultant with experience in improving operationa</a:t>
            </a:r>
            <a:r>
              <a:rPr lang="en-US" sz="1200" dirty="0">
                <a:solidFill>
                  <a:schemeClr val="tx1">
                    <a:lumMod val="50000"/>
                    <a:lumOff val="50000"/>
                  </a:schemeClr>
                </a:solidFill>
              </a:rPr>
              <a:t>l efficiency, employee performance and talent optimization, and driving positive outcomes for organizational change.</a:t>
            </a:r>
            <a:endParaRPr lang="en-US" sz="1200" i="0" dirty="0">
              <a:solidFill>
                <a:schemeClr val="tx1">
                  <a:lumMod val="50000"/>
                  <a:lumOff val="50000"/>
                </a:schemeClr>
              </a:solidFill>
              <a:highlight>
                <a:srgbClr val="EDEBED"/>
              </a:highlight>
            </a:endParaRPr>
          </a:p>
        </p:txBody>
      </p:sp>
      <p:sp>
        <p:nvSpPr>
          <p:cNvPr id="15" name="TextBox 14">
            <a:extLst>
              <a:ext uri="{FF2B5EF4-FFF2-40B4-BE49-F238E27FC236}">
                <a16:creationId xmlns:a16="http://schemas.microsoft.com/office/drawing/2014/main" id="{94DF130C-1D4D-9DF6-393A-B7906892B2D4}"/>
              </a:ext>
            </a:extLst>
          </p:cNvPr>
          <p:cNvSpPr txBox="1"/>
          <p:nvPr/>
        </p:nvSpPr>
        <p:spPr>
          <a:xfrm>
            <a:off x="4470400" y="1909041"/>
            <a:ext cx="7371554" cy="369332"/>
          </a:xfrm>
          <a:prstGeom prst="rect">
            <a:avLst/>
          </a:prstGeom>
          <a:noFill/>
        </p:spPr>
        <p:txBody>
          <a:bodyPr wrap="square" lIns="0" tIns="0" rIns="0" bIns="0" rtlCol="0">
            <a:spAutoFit/>
          </a:bodyPr>
          <a:lstStyle/>
          <a:p>
            <a:r>
              <a:rPr lang="en-US" sz="1200" i="0" dirty="0">
                <a:solidFill>
                  <a:schemeClr val="tx2"/>
                </a:solidFill>
                <a:latin typeface="+mj-lt"/>
              </a:rPr>
              <a:t>Industry Experience</a:t>
            </a:r>
          </a:p>
          <a:p>
            <a:r>
              <a:rPr lang="en-US" sz="1200" i="0" dirty="0">
                <a:solidFill>
                  <a:schemeClr val="tx1">
                    <a:lumMod val="50000"/>
                    <a:lumOff val="50000"/>
                  </a:schemeClr>
                </a:solidFill>
              </a:rPr>
              <a:t>Utilities</a:t>
            </a:r>
            <a:r>
              <a:rPr lang="en-US" sz="1200" dirty="0">
                <a:solidFill>
                  <a:schemeClr val="tx1">
                    <a:lumMod val="50000"/>
                    <a:lumOff val="50000"/>
                  </a:schemeClr>
                </a:solidFill>
              </a:rPr>
              <a:t> | Healthcare | Commercial Real Estate | Construction | Nonprofit </a:t>
            </a:r>
            <a:endParaRPr lang="en-US" sz="1200" i="0" dirty="0">
              <a:solidFill>
                <a:schemeClr val="tx1">
                  <a:lumMod val="50000"/>
                  <a:lumOff val="50000"/>
                </a:schemeClr>
              </a:solidFill>
            </a:endParaRP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rotWithShape="1">
          <a:blip r:embed="rId2"/>
          <a:srcRect l="25240" t="100" r="23344" b="22655"/>
          <a:stretch/>
        </p:blipFill>
        <p:spPr>
          <a:xfrm>
            <a:off x="1146176" y="408201"/>
            <a:ext cx="750674" cy="750674"/>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160230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4470400" y="1570779"/>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
        <p:nvSpPr>
          <p:cNvPr id="5" name="TextBox 4">
            <a:extLst>
              <a:ext uri="{FF2B5EF4-FFF2-40B4-BE49-F238E27FC236}">
                <a16:creationId xmlns:a16="http://schemas.microsoft.com/office/drawing/2014/main" id="{BF1AA82F-ED2D-BAE4-32A0-DD6D97271952}"/>
              </a:ext>
            </a:extLst>
          </p:cNvPr>
          <p:cNvSpPr txBox="1"/>
          <p:nvPr/>
        </p:nvSpPr>
        <p:spPr>
          <a:xfrm>
            <a:off x="5827143" y="408201"/>
            <a:ext cx="2135200" cy="750674"/>
          </a:xfrm>
          <a:prstGeom prst="rect">
            <a:avLst/>
          </a:prstGeom>
          <a:noFill/>
        </p:spPr>
        <p:txBody>
          <a:bodyPr wrap="square" lIns="0" tIns="0" rIns="0" bIns="0" rtlCol="0" anchor="ctr">
            <a:noAutofit/>
          </a:bodyPr>
          <a:lstStyle/>
          <a:p>
            <a:r>
              <a:rPr lang="en-US" sz="1200" i="0" dirty="0">
                <a:latin typeface="+mj-lt"/>
              </a:rPr>
              <a:t>Email</a:t>
            </a:r>
          </a:p>
          <a:p>
            <a:r>
              <a:rPr lang="en-US" sz="1200" dirty="0" err="1"/>
              <a:t>Haley.hodde</a:t>
            </a:r>
            <a:r>
              <a:rPr lang="en-US" sz="1200" b="0" i="0" kern="1200" dirty="0" err="1">
                <a:solidFill>
                  <a:schemeClr val="tx1"/>
                </a:solidFill>
              </a:rPr>
              <a:t>@thebridge.com</a:t>
            </a:r>
            <a:endParaRPr lang="en-US" sz="1200" b="0" i="0" kern="1200" dirty="0">
              <a:solidFill>
                <a:schemeClr val="tx1"/>
              </a:solidFill>
            </a:endParaRPr>
          </a:p>
        </p:txBody>
      </p:sp>
      <p:sp>
        <p:nvSpPr>
          <p:cNvPr id="6" name="TextBox 5">
            <a:extLst>
              <a:ext uri="{FF2B5EF4-FFF2-40B4-BE49-F238E27FC236}">
                <a16:creationId xmlns:a16="http://schemas.microsoft.com/office/drawing/2014/main" id="{57793F38-3EA5-E27A-341E-088FA9098FA0}"/>
              </a:ext>
            </a:extLst>
          </p:cNvPr>
          <p:cNvSpPr txBox="1"/>
          <p:nvPr/>
        </p:nvSpPr>
        <p:spPr>
          <a:xfrm>
            <a:off x="8812765" y="414893"/>
            <a:ext cx="1301644" cy="743982"/>
          </a:xfrm>
          <a:prstGeom prst="rect">
            <a:avLst/>
          </a:prstGeom>
          <a:noFill/>
        </p:spPr>
        <p:txBody>
          <a:bodyPr wrap="square" lIns="0" tIns="0" rIns="0" bIns="0" rtlCol="0" anchor="ctr">
            <a:noAutofit/>
          </a:bodyPr>
          <a:lstStyle/>
          <a:p>
            <a:r>
              <a:rPr lang="en-US" sz="1200" i="0" dirty="0">
                <a:latin typeface="+mj-lt"/>
              </a:rPr>
              <a:t>Mobile</a:t>
            </a:r>
            <a:r>
              <a:rPr lang="en-US" sz="1200" i="0" dirty="0"/>
              <a:t> </a:t>
            </a:r>
          </a:p>
          <a:p>
            <a:r>
              <a:rPr lang="en-US" sz="1200" b="0" i="0" dirty="0"/>
              <a:t>(214) 469-6892</a:t>
            </a:r>
          </a:p>
        </p:txBody>
      </p:sp>
      <p:sp>
        <p:nvSpPr>
          <p:cNvPr id="7" name="TextBox 6">
            <a:extLst>
              <a:ext uri="{FF2B5EF4-FFF2-40B4-BE49-F238E27FC236}">
                <a16:creationId xmlns:a16="http://schemas.microsoft.com/office/drawing/2014/main" id="{2F1FACB2-FAFD-7CDF-9AF4-5D6662DDA1AD}"/>
              </a:ext>
            </a:extLst>
          </p:cNvPr>
          <p:cNvSpPr txBox="1"/>
          <p:nvPr/>
        </p:nvSpPr>
        <p:spPr>
          <a:xfrm>
            <a:off x="10491788" y="407236"/>
            <a:ext cx="1350167" cy="743982"/>
          </a:xfrm>
          <a:prstGeom prst="rect">
            <a:avLst/>
          </a:prstGeom>
          <a:noFill/>
        </p:spPr>
        <p:txBody>
          <a:bodyPr wrap="square" lIns="0" tIns="0" rIns="0" bIns="0" rtlCol="0" anchor="ctr">
            <a:noAutofit/>
          </a:bodyPr>
          <a:lstStyle/>
          <a:p>
            <a:r>
              <a:rPr lang="en-US" sz="1200" dirty="0">
                <a:latin typeface="+mj-lt"/>
              </a:rPr>
              <a:t>Location</a:t>
            </a:r>
          </a:p>
          <a:p>
            <a:r>
              <a:rPr lang="en-US" sz="1200" b="0" i="0" dirty="0"/>
              <a:t>Dallas, Texas</a:t>
            </a:r>
            <a:endParaRPr lang="en-US" sz="1200" b="0" i="0" dirty="0">
              <a:latin typeface="Avenir Book" panose="02000503020000020003" pitchFamily="2" charset="0"/>
            </a:endParaRPr>
          </a:p>
        </p:txBody>
      </p:sp>
      <p:sp>
        <p:nvSpPr>
          <p:cNvPr id="2" name="TextBox 1">
            <a:extLst>
              <a:ext uri="{FF2B5EF4-FFF2-40B4-BE49-F238E27FC236}">
                <a16:creationId xmlns:a16="http://schemas.microsoft.com/office/drawing/2014/main" id="{D55D4828-550D-F08A-FAAB-14D8095E08ED}"/>
              </a:ext>
            </a:extLst>
          </p:cNvPr>
          <p:cNvSpPr txBox="1"/>
          <p:nvPr/>
        </p:nvSpPr>
        <p:spPr>
          <a:xfrm>
            <a:off x="4481910" y="2448147"/>
            <a:ext cx="6684961" cy="3877985"/>
          </a:xfrm>
          <a:prstGeom prst="rect">
            <a:avLst/>
          </a:prstGeom>
          <a:noFill/>
        </p:spPr>
        <p:txBody>
          <a:bodyPr wrap="square" lIns="0" tIns="0" rIns="0" bIns="0" rtlCol="0">
            <a:spAutoFit/>
          </a:bodyPr>
          <a:lstStyle/>
          <a:p>
            <a:r>
              <a:rPr lang="en-US" sz="1200" dirty="0">
                <a:solidFill>
                  <a:schemeClr val="tx2"/>
                </a:solidFill>
                <a:latin typeface="+mj-lt"/>
              </a:rPr>
              <a:t>Talent Development | Utilities</a:t>
            </a:r>
            <a:endParaRPr lang="en-US" sz="1200" dirty="0">
              <a:solidFill>
                <a:schemeClr val="tx1">
                  <a:lumMod val="50000"/>
                  <a:lumOff val="50000"/>
                </a:schemeClr>
              </a:solidFill>
            </a:endParaRPr>
          </a:p>
          <a:p>
            <a:pPr marL="171450" indent="-171450">
              <a:buFont typeface="Arial" panose="020B0604020202020204" pitchFamily="34" charset="0"/>
              <a:buChar char="•"/>
            </a:pPr>
            <a:r>
              <a:rPr lang="en-US" sz="1200" dirty="0">
                <a:solidFill>
                  <a:schemeClr val="tx1">
                    <a:lumMod val="50000"/>
                    <a:lumOff val="50000"/>
                  </a:schemeClr>
                </a:solidFill>
              </a:rPr>
              <a:t>Drove the realization of company values by crafting innovative leadership development curriculums, review cycle materials, and continuous performance management plans to empower a goal-oriented growth culture. </a:t>
            </a:r>
          </a:p>
          <a:p>
            <a:endParaRPr lang="en-US" sz="1200" dirty="0">
              <a:solidFill>
                <a:schemeClr val="tx1">
                  <a:lumMod val="50000"/>
                  <a:lumOff val="50000"/>
                </a:schemeClr>
              </a:solidFill>
              <a:highlight>
                <a:srgbClr val="EDEBED"/>
              </a:highlight>
            </a:endParaRPr>
          </a:p>
          <a:p>
            <a:r>
              <a:rPr lang="en-US" sz="1200" dirty="0">
                <a:solidFill>
                  <a:schemeClr val="tx2"/>
                </a:solidFill>
                <a:latin typeface="+mj-lt"/>
              </a:rPr>
              <a:t>Change Management and Process Optimization | Healthcare</a:t>
            </a:r>
            <a:endParaRPr lang="en-US" sz="1200" dirty="0">
              <a:solidFill>
                <a:schemeClr val="tx1">
                  <a:lumMod val="50000"/>
                  <a:lumOff val="50000"/>
                </a:schemeClr>
              </a:solidFill>
            </a:endParaRPr>
          </a:p>
          <a:p>
            <a:pPr marL="171450" indent="-171450">
              <a:buFont typeface="Arial" panose="020B0604020202020204" pitchFamily="34" charset="0"/>
              <a:buChar char="•"/>
            </a:pPr>
            <a:r>
              <a:rPr lang="en-US" sz="1200" dirty="0">
                <a:solidFill>
                  <a:schemeClr val="tx1">
                    <a:lumMod val="50000"/>
                    <a:lumOff val="50000"/>
                  </a:schemeClr>
                </a:solidFill>
              </a:rPr>
              <a:t>Change Management: Developed communications and training material in support of organization-wide change from a paper tracking process to SaaS in compliance with industry standard processes. </a:t>
            </a:r>
          </a:p>
          <a:p>
            <a:pPr marL="171450" indent="-171450">
              <a:buFont typeface="Arial" panose="020B0604020202020204" pitchFamily="34" charset="0"/>
              <a:buChar char="•"/>
            </a:pPr>
            <a:r>
              <a:rPr lang="en-US" sz="1200" dirty="0">
                <a:solidFill>
                  <a:schemeClr val="tx1">
                    <a:lumMod val="50000"/>
                    <a:lumOff val="50000"/>
                  </a:schemeClr>
                </a:solidFill>
              </a:rPr>
              <a:t>Process Optimization: Conducted 20+ discovery and design workshops, reimagining their product lifecycle to align with use cases and support business growth initiatives. Developed data structure framework to support execution of the strategy.</a:t>
            </a:r>
          </a:p>
          <a:p>
            <a:pPr marL="171450" indent="-171450">
              <a:buFont typeface="Arial" panose="020B0604020202020204" pitchFamily="34" charset="0"/>
              <a:buChar char="•"/>
            </a:pPr>
            <a:endParaRPr lang="en-US" sz="1200" dirty="0">
              <a:solidFill>
                <a:schemeClr val="tx1">
                  <a:lumMod val="50000"/>
                  <a:lumOff val="50000"/>
                </a:schemeClr>
              </a:solidFill>
              <a:highlight>
                <a:srgbClr val="EDEBED"/>
              </a:highlight>
            </a:endParaRPr>
          </a:p>
          <a:p>
            <a:r>
              <a:rPr lang="en-US" sz="1200" dirty="0">
                <a:solidFill>
                  <a:schemeClr val="tx2"/>
                </a:solidFill>
                <a:latin typeface="+mj-lt"/>
              </a:rPr>
              <a:t>Organization Development and Marketing | Commercial Real Estate Construction</a:t>
            </a:r>
            <a:endParaRPr lang="en-US" sz="1200" dirty="0">
              <a:solidFill>
                <a:schemeClr val="tx1">
                  <a:lumMod val="50000"/>
                  <a:lumOff val="50000"/>
                </a:schemeClr>
              </a:solidFill>
            </a:endParaRPr>
          </a:p>
          <a:p>
            <a:pPr marL="171450" indent="-171450">
              <a:buFont typeface="Arial" panose="020B0604020202020204" pitchFamily="34" charset="0"/>
              <a:buChar char="•"/>
            </a:pPr>
            <a:r>
              <a:rPr lang="en-US" sz="1200" dirty="0">
                <a:solidFill>
                  <a:schemeClr val="tx1">
                    <a:lumMod val="50000"/>
                    <a:lumOff val="50000"/>
                  </a:schemeClr>
                </a:solidFill>
              </a:rPr>
              <a:t>Organizational Development: Restructured company organization to clarify responsibility, eliminate redundant processes, and highlight opportunities for growth. Recruited for and successfully filled the first phase of new positions during the height of an industry-wide staffing shortage, systematizing the hiring and review process along the way. </a:t>
            </a:r>
          </a:p>
          <a:p>
            <a:pPr marL="171450" indent="-171450">
              <a:buFont typeface="Arial" panose="020B0604020202020204" pitchFamily="34" charset="0"/>
              <a:buChar char="•"/>
            </a:pPr>
            <a:r>
              <a:rPr lang="en-US" sz="1200" dirty="0">
                <a:solidFill>
                  <a:schemeClr val="tx1">
                    <a:lumMod val="50000"/>
                    <a:lumOff val="50000"/>
                  </a:schemeClr>
                </a:solidFill>
              </a:rPr>
              <a:t>Marketing and Branding: </a:t>
            </a:r>
            <a:r>
              <a:rPr lang="en-US" sz="1200" b="0" i="0" u="none" strike="noStrike" dirty="0">
                <a:solidFill>
                  <a:schemeClr val="tx1">
                    <a:lumMod val="50000"/>
                    <a:lumOff val="50000"/>
                  </a:schemeClr>
                </a:solidFill>
                <a:effectLst/>
              </a:rPr>
              <a:t>Directed company rebrand, leading research, strategy and design.  Established mission and vision statements, migrated and rebuilt website, and managed the production of visual assets and print collateral to reach a new target audience.</a:t>
            </a:r>
            <a:endParaRPr lang="en-US" sz="1200" dirty="0">
              <a:solidFill>
                <a:schemeClr val="tx1">
                  <a:lumMod val="50000"/>
                  <a:lumOff val="50000"/>
                </a:schemeClr>
              </a:solidFill>
              <a:highlight>
                <a:srgbClr val="EDEBED"/>
              </a:highlight>
            </a:endParaRPr>
          </a:p>
        </p:txBody>
      </p:sp>
    </p:spTree>
    <p:extLst>
      <p:ext uri="{BB962C8B-B14F-4D97-AF65-F5344CB8AC3E}">
        <p14:creationId xmlns:p14="http://schemas.microsoft.com/office/powerpoint/2010/main" val="802861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1146174" y="4186238"/>
            <a:ext cx="3998913" cy="746125"/>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Haley </a:t>
            </a:r>
            <a:r>
              <a:rPr lang="en-US" sz="2600" b="1" dirty="0" err="1">
                <a:solidFill>
                  <a:schemeClr val="accent1"/>
                </a:solidFill>
              </a:rPr>
              <a:t>Hodde</a:t>
            </a:r>
            <a:br>
              <a:rPr lang="en-US" sz="2600" b="1" dirty="0">
                <a:latin typeface="Avenir Black" panose="02000503020000020003" pitchFamily="2" charset="0"/>
              </a:rPr>
            </a:br>
            <a:r>
              <a:rPr lang="en-US" sz="2600" dirty="0">
                <a:solidFill>
                  <a:schemeClr val="tx2"/>
                </a:solidFill>
              </a:rPr>
              <a:t>Sr. Consultant</a:t>
            </a:r>
          </a:p>
        </p:txBody>
      </p:sp>
      <p:sp>
        <p:nvSpPr>
          <p:cNvPr id="19" name="TextBox 18">
            <a:extLst>
              <a:ext uri="{FF2B5EF4-FFF2-40B4-BE49-F238E27FC236}">
                <a16:creationId xmlns:a16="http://schemas.microsoft.com/office/drawing/2014/main" id="{5F0C6E8B-31C3-543C-CC9B-0819E0FA2DC9}"/>
              </a:ext>
            </a:extLst>
          </p:cNvPr>
          <p:cNvSpPr txBox="1"/>
          <p:nvPr/>
        </p:nvSpPr>
        <p:spPr>
          <a:xfrm>
            <a:off x="6095999" y="2527709"/>
            <a:ext cx="5734050" cy="3877985"/>
          </a:xfrm>
          <a:prstGeom prst="rect">
            <a:avLst/>
          </a:prstGeom>
          <a:noFill/>
        </p:spPr>
        <p:txBody>
          <a:bodyPr wrap="square" lIns="0" tIns="0" rIns="0" bIns="0" rtlCol="0">
            <a:spAutoFit/>
          </a:bodyPr>
          <a:lstStyle/>
          <a:p>
            <a:r>
              <a:rPr lang="en-US" sz="2800" kern="100" dirty="0">
                <a:solidFill>
                  <a:srgbClr val="242834"/>
                </a:solidFill>
                <a:effectLst/>
                <a:latin typeface="Avenir Book" panose="02000503020000020003" pitchFamily="2" charset="0"/>
                <a:ea typeface="Aptos" panose="020B0004020202020204" pitchFamily="34" charset="0"/>
                <a:cs typeface="Times New Roman" panose="02020603050405020304" pitchFamily="18" charset="0"/>
              </a:rPr>
              <a:t>Haley joined the Bridge in July 2024, bringing with her a diverse set of experiences in business transformation. Her approach is personable and curious. She partners with her clients to develop strategic, thoughtful and creative solutions that blend industry wisdom with innovation.</a:t>
            </a:r>
            <a:endParaRPr lang="en-US" sz="2600" b="0" i="0" dirty="0">
              <a:solidFill>
                <a:schemeClr val="tx2"/>
              </a:solidFill>
              <a:highlight>
                <a:srgbClr val="EDEBED"/>
              </a:highlight>
              <a:latin typeface="Avenir Book" panose="02000503020000020003" pitchFamily="2" charset="0"/>
            </a:endParaRP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rotWithShape="1">
          <a:blip r:embed="rId2"/>
          <a:srcRect l="20566" t="1786" r="20393" b="9512"/>
          <a:stretch/>
        </p:blipFill>
        <p:spPr>
          <a:xfrm>
            <a:off x="1146175" y="1158875"/>
            <a:ext cx="2674938" cy="2674938"/>
          </a:xfrm>
          <a:prstGeom prst="ellipse">
            <a:avLst/>
          </a:prstGeom>
        </p:spPr>
      </p:pic>
      <p:sp>
        <p:nvSpPr>
          <p:cNvPr id="13" name="TextBox 12">
            <a:extLst>
              <a:ext uri="{FF2B5EF4-FFF2-40B4-BE49-F238E27FC236}">
                <a16:creationId xmlns:a16="http://schemas.microsoft.com/office/drawing/2014/main" id="{E1A44DD4-AD99-F04A-FD61-C657B9B1AF1D}"/>
              </a:ext>
            </a:extLst>
          </p:cNvPr>
          <p:cNvSpPr txBox="1"/>
          <p:nvPr/>
        </p:nvSpPr>
        <p:spPr>
          <a:xfrm>
            <a:off x="6095999" y="1159840"/>
            <a:ext cx="2429435" cy="369332"/>
          </a:xfrm>
          <a:prstGeom prst="rect">
            <a:avLst/>
          </a:prstGeom>
          <a:noFill/>
        </p:spPr>
        <p:txBody>
          <a:bodyPr wrap="square" lIns="0" tIns="0" rIns="0" bIns="0" rtlCol="0">
            <a:spAutoFit/>
          </a:bodyPr>
          <a:lstStyle/>
          <a:p>
            <a:r>
              <a:rPr lang="en-US" sz="1200" i="0" dirty="0">
                <a:latin typeface="+mj-lt"/>
              </a:rPr>
              <a:t>Email</a:t>
            </a:r>
          </a:p>
          <a:p>
            <a:r>
              <a:rPr lang="en-US" sz="1200" dirty="0" err="1"/>
              <a:t>Haley.hodde</a:t>
            </a:r>
            <a:r>
              <a:rPr lang="en-US" sz="1200" b="0" i="0" kern="1200" dirty="0" err="1">
                <a:solidFill>
                  <a:schemeClr val="tx1"/>
                </a:solidFill>
              </a:rPr>
              <a:t>@thebridge.com</a:t>
            </a:r>
            <a:endParaRPr lang="en-US" sz="12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6095999" y="1760357"/>
            <a:ext cx="3021723" cy="369332"/>
          </a:xfrm>
          <a:prstGeom prst="rect">
            <a:avLst/>
          </a:prstGeom>
          <a:noFill/>
        </p:spPr>
        <p:txBody>
          <a:bodyPr wrap="square" lIns="0" tIns="0" rIns="0" bIns="0" rtlCol="0">
            <a:spAutoFit/>
          </a:bodyPr>
          <a:lstStyle/>
          <a:p>
            <a:r>
              <a:rPr lang="en-US" sz="1200" i="0" dirty="0">
                <a:latin typeface="+mj-lt"/>
              </a:rPr>
              <a:t>Mobile</a:t>
            </a:r>
            <a:r>
              <a:rPr lang="en-US" sz="1200" i="0" dirty="0"/>
              <a:t> </a:t>
            </a:r>
          </a:p>
          <a:p>
            <a:r>
              <a:rPr lang="en-US" sz="1200" b="0" i="0" dirty="0"/>
              <a:t>(214) 469-6892</a:t>
            </a:r>
          </a:p>
        </p:txBody>
      </p:sp>
      <p:sp>
        <p:nvSpPr>
          <p:cNvPr id="22" name="TextBox 21">
            <a:extLst>
              <a:ext uri="{FF2B5EF4-FFF2-40B4-BE49-F238E27FC236}">
                <a16:creationId xmlns:a16="http://schemas.microsoft.com/office/drawing/2014/main" id="{B9891B59-E010-CD8D-11A0-A0E440CD68C2}"/>
              </a:ext>
            </a:extLst>
          </p:cNvPr>
          <p:cNvSpPr txBox="1"/>
          <p:nvPr/>
        </p:nvSpPr>
        <p:spPr>
          <a:xfrm>
            <a:off x="9148763" y="1158875"/>
            <a:ext cx="1935269" cy="553998"/>
          </a:xfrm>
          <a:prstGeom prst="rect">
            <a:avLst/>
          </a:prstGeom>
          <a:noFill/>
        </p:spPr>
        <p:txBody>
          <a:bodyPr wrap="square" lIns="0" tIns="0" rIns="0" bIns="0" rtlCol="0">
            <a:spAutoFit/>
          </a:bodyPr>
          <a:lstStyle/>
          <a:p>
            <a:r>
              <a:rPr lang="en-US" sz="1200" dirty="0">
                <a:latin typeface="+mj-lt"/>
              </a:rPr>
              <a:t>Location</a:t>
            </a:r>
          </a:p>
          <a:p>
            <a:r>
              <a:rPr lang="en-US" sz="1200" b="0" i="0" dirty="0"/>
              <a:t>Dallas, Texas</a:t>
            </a:r>
          </a:p>
          <a:p>
            <a:endParaRPr lang="en-US" sz="1200" b="0" i="0" dirty="0">
              <a:latin typeface="Avenir Book" panose="02000503020000020003" pitchFamily="2" charset="0"/>
            </a:endParaRPr>
          </a:p>
        </p:txBody>
      </p:sp>
      <p:sp>
        <p:nvSpPr>
          <p:cNvPr id="3" name="Title 1">
            <a:extLst>
              <a:ext uri="{FF2B5EF4-FFF2-40B4-BE49-F238E27FC236}">
                <a16:creationId xmlns:a16="http://schemas.microsoft.com/office/drawing/2014/main" id="{3CAAA65A-39A7-E21A-4A8A-EF022F5A2EB7}"/>
              </a:ext>
            </a:extLst>
          </p:cNvPr>
          <p:cNvSpPr txBox="1">
            <a:spLocks/>
          </p:cNvSpPr>
          <p:nvPr/>
        </p:nvSpPr>
        <p:spPr>
          <a:xfrm>
            <a:off x="1718282" y="5063473"/>
            <a:ext cx="3998913" cy="438912"/>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2"/>
                </a:solidFill>
                <a:latin typeface="+mn-lt"/>
              </a:rPr>
              <a:t>Acceleration</a:t>
            </a:r>
          </a:p>
        </p:txBody>
      </p:sp>
      <p:pic>
        <p:nvPicPr>
          <p:cNvPr id="1028" name="Picture 4" descr="A purple circle with white dots and lines&#10;&#10;Description automatically generated">
            <a:extLst>
              <a:ext uri="{FF2B5EF4-FFF2-40B4-BE49-F238E27FC236}">
                <a16:creationId xmlns:a16="http://schemas.microsoft.com/office/drawing/2014/main" id="{6B559AE0-6D13-42AA-0A17-76AFA7ABA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174" y="5063473"/>
            <a:ext cx="438912" cy="438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286665"/>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6522676-9d5d-4c93-bc87-501c8cb86033" xsi:nil="true"/>
    <lcf76f155ced4ddcb4097134ff3c332f xmlns="bb4d6d32-6586-43b9-b010-b256dfc70333">
      <Terms xmlns="http://schemas.microsoft.com/office/infopath/2007/PartnerControls"/>
    </lcf76f155ced4ddcb4097134ff3c332f>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2.xml><?xml version="1.0" encoding="utf-8"?>
<ds:datastoreItem xmlns:ds="http://schemas.openxmlformats.org/officeDocument/2006/customXml" ds:itemID="{F76851C3-F873-4A96-B5BC-7136D9E58DCC}">
  <ds:schemaRefs>
    <ds:schemaRef ds:uri="http://purl.org/dc/elements/1.1/"/>
    <ds:schemaRef ds:uri="http://schemas.microsoft.com/office/2006/metadata/properties"/>
    <ds:schemaRef ds:uri="http://www.w3.org/XML/1998/namespace"/>
    <ds:schemaRef ds:uri="http://purl.org/dc/terms/"/>
    <ds:schemaRef ds:uri="a6522676-9d5d-4c93-bc87-501c8cb86033"/>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bb4d6d32-6586-43b9-b010-b256dfc70333"/>
  </ds:schemaRefs>
</ds:datastoreItem>
</file>

<file path=customXml/itemProps3.xml><?xml version="1.0" encoding="utf-8"?>
<ds:datastoreItem xmlns:ds="http://schemas.openxmlformats.org/officeDocument/2006/customXml" ds:itemID="{02D5408B-0E51-4D22-BF1C-A9375F5CABF0}"/>
</file>

<file path=docProps/app.xml><?xml version="1.0" encoding="utf-8"?>
<Properties xmlns="http://schemas.openxmlformats.org/officeDocument/2006/extended-properties" xmlns:vt="http://schemas.openxmlformats.org/officeDocument/2006/docPropsVTypes">
  <Template/>
  <TotalTime>27459</TotalTime>
  <Words>734</Words>
  <Application>Microsoft Macintosh PowerPoint</Application>
  <PresentationFormat>Widescreen</PresentationFormat>
  <Paragraphs>64</Paragraphs>
  <Slides>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Avenir Book</vt:lpstr>
      <vt:lpstr>Mercury Display</vt:lpstr>
      <vt:lpstr>Calibri</vt:lpstr>
      <vt:lpstr>Avenir Black</vt:lpstr>
      <vt:lpstr>Avenir Next LT Pro</vt:lpstr>
      <vt:lpstr>Arial</vt:lpstr>
      <vt:lpstr>Avenir Next LT Pro Demi</vt:lpstr>
      <vt:lpstr>The Bridge Theme - V01</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Haley Hodde</cp:lastModifiedBy>
  <cp:revision>92</cp:revision>
  <dcterms:created xsi:type="dcterms:W3CDTF">2023-12-12T06:48:12Z</dcterms:created>
  <dcterms:modified xsi:type="dcterms:W3CDTF">2024-07-29T01:51:58Z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